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58653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41952" y="142875"/>
            <a:ext cx="1059173" cy="400050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41952" y="142875"/>
            <a:ext cx="1059173" cy="400050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Module 2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285750"/>
            <a:ext cx="8572500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Les Différents Large Language Models</a:t>
            </a:r>
            <a:endParaRPr lang="en-US" sz="4050" dirty="0"/>
          </a:p>
        </p:txBody>
      </p:sp>
      <p:sp>
        <p:nvSpPr>
          <p:cNvPr id="6" name="Text 3"/>
          <p:cNvSpPr/>
          <p:nvPr/>
        </p:nvSpPr>
        <p:spPr>
          <a:xfrm>
            <a:off x="1967433" y="2043113"/>
            <a:ext cx="520910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Comprendre les LLMs et leurs applications</a:t>
            </a:r>
            <a:endParaRPr lang="en-US" sz="2025" dirty="0"/>
          </a:p>
        </p:txBody>
      </p:sp>
      <p:sp>
        <p:nvSpPr>
          <p:cNvPr id="7" name="Shape 4"/>
          <p:cNvSpPr/>
          <p:nvPr/>
        </p:nvSpPr>
        <p:spPr>
          <a:xfrm>
            <a:off x="3500438" y="3071813"/>
            <a:ext cx="2143125" cy="2143125"/>
          </a:xfrm>
          <a:prstGeom prst="ellipse">
            <a:avLst/>
          </a:prstGeom>
          <a:solidFill>
            <a:srgbClr val="FFFFFF">
              <a:alpha val="90000"/>
            </a:srgbClr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13" y="3786188"/>
            <a:ext cx="714375" cy="714375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5" y="3143250"/>
            <a:ext cx="2000250" cy="2000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335238" y="5786438"/>
            <a:ext cx="247352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de Formation - Togo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3335238" y="6043613"/>
            <a:ext cx="247352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Novembre 2025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4508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Récapitulatif du Module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55019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Synthèse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Dans ce module, nous avons exploré les différents Large Language Models (LLMs) disponibles, leurs caractéristiques distinctives et leurs applications potentielles dans le contexte togolais.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721769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Points clés à retenir</a:t>
            </a:r>
            <a:endParaRPr lang="en-US" sz="157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164681"/>
            <a:ext cx="171450" cy="1714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4356" y="3164681"/>
            <a:ext cx="115706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Diversité des modèles: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1721421" y="3164681"/>
            <a:ext cx="274342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Chaque LLM possède des forces et faiblesses spécifiques</a:t>
            </a:r>
            <a:endParaRPr lang="en-US" sz="1046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700463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64356" y="3700463"/>
            <a:ext cx="72559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Contexte local: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1289949" y="3700463"/>
            <a:ext cx="317489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 choix du modèle doit s'adapter aux contraintes et besoins togolais</a:t>
            </a:r>
            <a:endParaRPr lang="en-US" sz="1046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236244"/>
            <a:ext cx="171450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64356" y="4236244"/>
            <a:ext cx="92383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Accessibilité: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1488188" y="4236244"/>
            <a:ext cx="2976656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Les modèles open-source offrent des opportunités de déploiement local</a:t>
            </a:r>
            <a:endParaRPr lang="en-US" sz="1046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772025"/>
            <a:ext cx="171450" cy="1714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64356" y="4772025"/>
            <a:ext cx="105758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Multimodalité: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1621938" y="4772025"/>
            <a:ext cx="2842906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Certains modèles peuvent traiter texte, images et autres formats</a:t>
            </a:r>
            <a:endParaRPr lang="en-US" sz="1046" dirty="0"/>
          </a:p>
        </p:txBody>
      </p:sp>
      <p:sp>
        <p:nvSpPr>
          <p:cNvPr id="20" name="Shape 13"/>
          <p:cNvSpPr/>
          <p:nvPr/>
        </p:nvSpPr>
        <p:spPr>
          <a:xfrm>
            <a:off x="285750" y="5343525"/>
            <a:ext cx="4179094" cy="407194"/>
          </a:xfrm>
          <a:prstGeom prst="rect">
            <a:avLst/>
          </a:prstGeom>
          <a:solidFill>
            <a:srgbClr val="FF7E00">
              <a:alpha val="20000"/>
            </a:srgbClr>
          </a:solidFill>
          <a:ln/>
        </p:spPr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06" y="5461397"/>
            <a:ext cx="150019" cy="17145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614363" y="5450681"/>
            <a:ext cx="11251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Prochain module:</a:t>
            </a:r>
            <a:endParaRPr lang="en-US" sz="942" dirty="0"/>
          </a:p>
        </p:txBody>
      </p:sp>
      <p:sp>
        <p:nvSpPr>
          <p:cNvPr id="23" name="Text 15"/>
          <p:cNvSpPr/>
          <p:nvPr/>
        </p:nvSpPr>
        <p:spPr>
          <a:xfrm>
            <a:off x="1739531" y="5450681"/>
            <a:ext cx="215975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Catégories de Modèles et Modalités </a:t>
            </a:r>
            <a:endParaRPr lang="en-US" sz="942" dirty="0"/>
          </a:p>
        </p:txBody>
      </p:sp>
      <p:sp>
        <p:nvSpPr>
          <p:cNvPr id="24" name="Shape 16"/>
          <p:cNvSpPr/>
          <p:nvPr/>
        </p:nvSpPr>
        <p:spPr>
          <a:xfrm>
            <a:off x="4679156" y="1925241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2031" y="2068116"/>
            <a:ext cx="3893344" cy="2571750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285750" y="6143625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27" name="Text 18"/>
          <p:cNvSpPr/>
          <p:nvPr/>
        </p:nvSpPr>
        <p:spPr>
          <a:xfrm>
            <a:off x="7955152" y="6143625"/>
            <a:ext cx="9030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Module 2 - 10/10</a:t>
            </a:r>
            <a:endParaRPr lang="en-US" sz="83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543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Mistral: Un LLM Open-Source Performant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55019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Présentation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Mistral est un modèle de langage open-source développé par Mistral AI, une startup française. Il se distingue par sa performance élevée malgré une taille relativement compacte.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721769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Caractéristiques principales</a:t>
            </a:r>
            <a:endParaRPr lang="en-US" sz="157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164681"/>
            <a:ext cx="171450" cy="1714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4356" y="3164681"/>
            <a:ext cx="89874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Open-source: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1463101" y="3164681"/>
            <a:ext cx="3001742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Code et poids du modèle librement accessibles</a:t>
            </a:r>
            <a:endParaRPr lang="en-US" sz="1046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700463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64356" y="3700463"/>
            <a:ext cx="69810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Efficacité: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1262462" y="3700463"/>
            <a:ext cx="320238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Performance comparable aux grands modèles avec moins de paramètres</a:t>
            </a:r>
            <a:endParaRPr lang="en-US" sz="1046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236244"/>
            <a:ext cx="171450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64356" y="4236244"/>
            <a:ext cx="97955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Optimisation: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1543915" y="4236244"/>
            <a:ext cx="292092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Conçu pour fonctionner sur des ressources limitées</a:t>
            </a:r>
            <a:endParaRPr lang="en-US" sz="1046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772025"/>
            <a:ext cx="191319" cy="1714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84225" y="4772025"/>
            <a:ext cx="89112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Polyvalence: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1475352" y="4772025"/>
            <a:ext cx="2989492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Excellente compréhension du code et des langues</a:t>
            </a:r>
            <a:endParaRPr lang="en-US" sz="1046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5307806"/>
            <a:ext cx="171450" cy="17145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564356" y="5307806"/>
            <a:ext cx="120581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Pertinence pour le Togo:</a:t>
            </a:r>
            <a:endParaRPr lang="en-US" sz="1046" dirty="0"/>
          </a:p>
        </p:txBody>
      </p:sp>
      <p:sp>
        <p:nvSpPr>
          <p:cNvPr id="22" name="Text 14"/>
          <p:cNvSpPr/>
          <p:nvPr/>
        </p:nvSpPr>
        <p:spPr>
          <a:xfrm>
            <a:off x="1770171" y="5307806"/>
            <a:ext cx="269467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Possibilité de déploiement local avec moins de ressources</a:t>
            </a:r>
            <a:endParaRPr lang="en-US" sz="1046" dirty="0"/>
          </a:p>
        </p:txBody>
      </p:sp>
      <p:sp>
        <p:nvSpPr>
          <p:cNvPr id="23" name="Shape 15"/>
          <p:cNvSpPr/>
          <p:nvPr/>
        </p:nvSpPr>
        <p:spPr>
          <a:xfrm>
            <a:off x="4679156" y="1971675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2031" y="2114550"/>
            <a:ext cx="3893344" cy="2571750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285750" y="6236494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26" name="Text 17"/>
          <p:cNvSpPr/>
          <p:nvPr/>
        </p:nvSpPr>
        <p:spPr>
          <a:xfrm>
            <a:off x="8020534" y="6236494"/>
            <a:ext cx="8377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Module 2 - 2/10</a:t>
            </a:r>
            <a:endParaRPr lang="en-US" sz="83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543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ChatGPT: L'IA Conversationnelle d'OpenAI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55019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Présentation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ChatGPT est un modèle de langage développé par OpenAI, conçu spécifiquement pour les interactions conversationnelles. Il est devenu l'un des LLMs les plus populaires et accessibles au grand public.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721769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Caractéristiques principales</a:t>
            </a:r>
            <a:endParaRPr lang="en-US" sz="157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164681"/>
            <a:ext cx="171562" cy="1714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4468" y="3164681"/>
            <a:ext cx="121173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Conversationnel: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1776199" y="3164681"/>
            <a:ext cx="268864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Interface naturelle et intuitive pour les utilisateurs</a:t>
            </a:r>
            <a:endParaRPr lang="en-US" sz="1046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700463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64356" y="3700463"/>
            <a:ext cx="105389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Versions multiples: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1618255" y="3700463"/>
            <a:ext cx="284658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GPT-3.5, GPT-4, GPT-4 Turbo avec capacités croissantes</a:t>
            </a:r>
            <a:endParaRPr lang="en-US" sz="1046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236244"/>
            <a:ext cx="171450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64356" y="4236244"/>
            <a:ext cx="105758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Multimodalité: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1621938" y="4236244"/>
            <a:ext cx="2842906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Traitement d'images et de texte (GPT-4 Vision)</a:t>
            </a:r>
            <a:endParaRPr lang="en-US" sz="1046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772025"/>
            <a:ext cx="171450" cy="1714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64356" y="4772025"/>
            <a:ext cx="56681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Plugins: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1131168" y="4772025"/>
            <a:ext cx="3333676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Extensions pour accéder à des outils et services externes</a:t>
            </a:r>
            <a:endParaRPr lang="en-US" sz="1046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5307806"/>
            <a:ext cx="171450" cy="17145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564356" y="5307806"/>
            <a:ext cx="115739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Pertinence pour le Togo:</a:t>
            </a:r>
            <a:endParaRPr lang="en-US" sz="1046" dirty="0"/>
          </a:p>
        </p:txBody>
      </p:sp>
      <p:sp>
        <p:nvSpPr>
          <p:cNvPr id="22" name="Text 14"/>
          <p:cNvSpPr/>
          <p:nvPr/>
        </p:nvSpPr>
        <p:spPr>
          <a:xfrm>
            <a:off x="1721755" y="5307806"/>
            <a:ext cx="274308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Accessible via navigateur, aide à la rédaction et à la recherche</a:t>
            </a:r>
            <a:endParaRPr lang="en-US" sz="1046" dirty="0"/>
          </a:p>
        </p:txBody>
      </p:sp>
      <p:sp>
        <p:nvSpPr>
          <p:cNvPr id="23" name="Shape 15"/>
          <p:cNvSpPr/>
          <p:nvPr/>
        </p:nvSpPr>
        <p:spPr>
          <a:xfrm>
            <a:off x="4679156" y="1971675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2031" y="2114550"/>
            <a:ext cx="3893344" cy="2571750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285750" y="6236494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26" name="Text 17"/>
          <p:cNvSpPr/>
          <p:nvPr/>
        </p:nvSpPr>
        <p:spPr>
          <a:xfrm>
            <a:off x="8020534" y="6236494"/>
            <a:ext cx="8377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Module 2 - 3/10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543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Gemini: Le Modèle Multimodal de Google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55019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Présentation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Gemini est un modèle d'IA multimodal développé par Google DeepMind, conçu pour comprendre et traiter différents types de données (texte, images, audio, vidéo) de manière intégrée.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721769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Caractéristiques principales</a:t>
            </a:r>
            <a:endParaRPr lang="en-US" sz="157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164681"/>
            <a:ext cx="171450" cy="1714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4356" y="3164681"/>
            <a:ext cx="108347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Multimodalité native: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1647834" y="3164681"/>
            <a:ext cx="281700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Conçu dès le départ pour traiter plusieurs types de données</a:t>
            </a:r>
            <a:endParaRPr lang="en-US" sz="1046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700463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64356" y="3700463"/>
            <a:ext cx="107304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Versions multiples: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1637398" y="3700463"/>
            <a:ext cx="2827446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Gemini Ultra, Pro et Nano pour différents cas d'usage</a:t>
            </a:r>
            <a:endParaRPr lang="en-US" sz="1046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236244"/>
            <a:ext cx="171450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64356" y="4236244"/>
            <a:ext cx="128994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Raisonnement avancé: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1854305" y="4236244"/>
            <a:ext cx="26105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Capacités de résolution de problèmes complexes</a:t>
            </a:r>
            <a:endParaRPr lang="en-US" sz="1046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772025"/>
            <a:ext cx="171450" cy="1714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64356" y="4772025"/>
            <a:ext cx="12334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Intégration mobile: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1797769" y="4772025"/>
            <a:ext cx="266707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Version optimisée pour les appareils Android</a:t>
            </a:r>
            <a:endParaRPr lang="en-US" sz="1046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5307806"/>
            <a:ext cx="171450" cy="17145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564356" y="5307806"/>
            <a:ext cx="117617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Pertinence pour le Togo:</a:t>
            </a:r>
            <a:endParaRPr lang="en-US" sz="1046" dirty="0"/>
          </a:p>
        </p:txBody>
      </p:sp>
      <p:sp>
        <p:nvSpPr>
          <p:cNvPr id="22" name="Text 14"/>
          <p:cNvSpPr/>
          <p:nvPr/>
        </p:nvSpPr>
        <p:spPr>
          <a:xfrm>
            <a:off x="1740536" y="5307806"/>
            <a:ext cx="272430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Applications dans l'éducation et l'analyse d'images agricoles</a:t>
            </a:r>
            <a:endParaRPr lang="en-US" sz="1046" dirty="0"/>
          </a:p>
        </p:txBody>
      </p:sp>
      <p:sp>
        <p:nvSpPr>
          <p:cNvPr id="23" name="Shape 15"/>
          <p:cNvSpPr/>
          <p:nvPr/>
        </p:nvSpPr>
        <p:spPr>
          <a:xfrm>
            <a:off x="4679156" y="1971675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2031" y="2114550"/>
            <a:ext cx="3893344" cy="2571750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285750" y="6236494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26" name="Text 17"/>
          <p:cNvSpPr/>
          <p:nvPr/>
        </p:nvSpPr>
        <p:spPr>
          <a:xfrm>
            <a:off x="8020534" y="6236494"/>
            <a:ext cx="8377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Module 2 - 4/10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15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Claude: Le Modèle d'Anthropic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55019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Présentation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Claude est un assistant IA développé par Anthropic, conçu avec un accent particulier sur la sécurité, l'honnêteté et l'alignement avec les valeurs humaines. Il se distingue par sa capacité à traiter des contextes très longs.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721769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Caractéristiques principales</a:t>
            </a:r>
            <a:endParaRPr lang="en-US" sz="157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164681"/>
            <a:ext cx="171450" cy="1714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4356" y="3164681"/>
            <a:ext cx="62608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Sécurité: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1190439" y="3164681"/>
            <a:ext cx="289723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Conçu pour être utile, inoffensif et honnête</a:t>
            </a:r>
            <a:endParaRPr lang="en-US" sz="1046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486150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64356" y="3486150"/>
            <a:ext cx="121946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Contexte étendu: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1783817" y="3486150"/>
            <a:ext cx="268102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Capacité à traiter jusqu'à 100 000 tokens</a:t>
            </a:r>
            <a:endParaRPr lang="en-US" sz="1046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021931"/>
            <a:ext cx="171450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64356" y="4021931"/>
            <a:ext cx="87583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Alignement: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1440191" y="4021931"/>
            <a:ext cx="302465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Approche RLHF (Reinforcement Learning from Human Feedback)</a:t>
            </a:r>
            <a:endParaRPr lang="en-US" sz="1046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557713"/>
            <a:ext cx="171450" cy="1714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64356" y="4557713"/>
            <a:ext cx="105758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Multimodalité: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1621938" y="4557713"/>
            <a:ext cx="212543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Traitement d'images et de texte</a:t>
            </a:r>
            <a:endParaRPr lang="en-US" sz="1046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879181"/>
            <a:ext cx="171450" cy="17145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564356" y="4879181"/>
            <a:ext cx="110005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Pertinence pour le Togo:</a:t>
            </a:r>
            <a:endParaRPr lang="en-US" sz="1046" dirty="0"/>
          </a:p>
        </p:txBody>
      </p:sp>
      <p:sp>
        <p:nvSpPr>
          <p:cNvPr id="22" name="Text 14"/>
          <p:cNvSpPr/>
          <p:nvPr/>
        </p:nvSpPr>
        <p:spPr>
          <a:xfrm>
            <a:off x="1664410" y="4879181"/>
            <a:ext cx="280043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Analyse de documents longs et traitement de données complexes</a:t>
            </a:r>
            <a:endParaRPr lang="en-US" sz="1046" dirty="0"/>
          </a:p>
        </p:txBody>
      </p:sp>
      <p:sp>
        <p:nvSpPr>
          <p:cNvPr id="23" name="Shape 15"/>
          <p:cNvSpPr/>
          <p:nvPr/>
        </p:nvSpPr>
        <p:spPr>
          <a:xfrm>
            <a:off x="4679156" y="1757363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2031" y="1900238"/>
            <a:ext cx="3893344" cy="2571750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285750" y="5807869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26" name="Text 17"/>
          <p:cNvSpPr/>
          <p:nvPr/>
        </p:nvSpPr>
        <p:spPr>
          <a:xfrm>
            <a:off x="8020534" y="5807869"/>
            <a:ext cx="8377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Module 2 - 5/10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7579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Llama: Le Modèle Open-Source de Meta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764506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Présentation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Llama (Large Language Model Meta AI) est une famille de modèles de langage open-source développée par Meta. Ces modèles sont conçus pour être accessibles aux chercheurs et développeurs tout en offrant des performances compétitives.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936081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Caractéristiques principales</a:t>
            </a:r>
            <a:endParaRPr lang="en-US" sz="157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378994"/>
            <a:ext cx="171450" cy="1714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4356" y="3378994"/>
            <a:ext cx="694032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Open-source: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1258388" y="3378994"/>
            <a:ext cx="320645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Code et poids disponibles pour la recherche et le développement</a:t>
            </a:r>
            <a:endParaRPr lang="en-US" sz="1046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914775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64356" y="3914775"/>
            <a:ext cx="106475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Versions multiples: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1629110" y="3914775"/>
            <a:ext cx="283573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Llama 2, Llama 3 avec différentes tailles (7B, 13B, 70B)</a:t>
            </a:r>
            <a:endParaRPr lang="en-US" sz="1046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450556"/>
            <a:ext cx="175692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68598" y="4450556"/>
            <a:ext cx="82041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Versions chat: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1389013" y="4450556"/>
            <a:ext cx="307583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Modèles spécifiquement optimisés pour la conversation</a:t>
            </a:r>
            <a:endParaRPr lang="en-US" sz="1046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986338"/>
            <a:ext cx="179124" cy="1714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72030" y="4986338"/>
            <a:ext cx="1115262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Déploiement local: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1687292" y="4986338"/>
            <a:ext cx="277755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Possibilité d'exécution sur des machines standard</a:t>
            </a:r>
            <a:endParaRPr lang="en-US" sz="1046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5522119"/>
            <a:ext cx="171450" cy="17145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564356" y="5522119"/>
            <a:ext cx="94956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Pertinence pour le Togo:</a:t>
            </a:r>
            <a:endParaRPr lang="en-US" sz="1046" dirty="0"/>
          </a:p>
        </p:txBody>
      </p:sp>
      <p:sp>
        <p:nvSpPr>
          <p:cNvPr id="22" name="Text 14"/>
          <p:cNvSpPr/>
          <p:nvPr/>
        </p:nvSpPr>
        <p:spPr>
          <a:xfrm>
            <a:off x="1513917" y="5522119"/>
            <a:ext cx="295092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Adaptation possible aux langues locales et déploiement sans connexion internet</a:t>
            </a:r>
            <a:endParaRPr lang="en-US" sz="1046" dirty="0"/>
          </a:p>
        </p:txBody>
      </p:sp>
      <p:sp>
        <p:nvSpPr>
          <p:cNvPr id="23" name="Shape 15"/>
          <p:cNvSpPr/>
          <p:nvPr/>
        </p:nvSpPr>
        <p:spPr>
          <a:xfrm>
            <a:off x="4679156" y="2078831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2031" y="2221706"/>
            <a:ext cx="3893344" cy="2571750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285750" y="6450806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26" name="Text 17"/>
          <p:cNvSpPr/>
          <p:nvPr/>
        </p:nvSpPr>
        <p:spPr>
          <a:xfrm>
            <a:off x="8020534" y="6450806"/>
            <a:ext cx="8377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Module 2 - 6/10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15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Comparaison des Modèles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55019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Analyse comparative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Les différents LLMs présentent des forces et faiblesses distinctes qui les rendent plus ou moins adaptés à certains cas d'usage, particulièrement dans le contexte togolais.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721769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Critères d'évaluation</a:t>
            </a:r>
            <a:endParaRPr lang="en-US" sz="157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164681"/>
            <a:ext cx="171450" cy="1714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4356" y="3164681"/>
            <a:ext cx="9666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Performance: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1531051" y="3164681"/>
            <a:ext cx="293379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Qualité des réponses et capacités de raisonnement</a:t>
            </a:r>
            <a:endParaRPr lang="en-US" sz="1046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700463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64356" y="3700463"/>
            <a:ext cx="92383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Accessibilité: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1488188" y="3700463"/>
            <a:ext cx="287480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Disponibilité et facilité d'utilisation au Togo</a:t>
            </a:r>
            <a:endParaRPr lang="en-US" sz="1046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021931"/>
            <a:ext cx="171450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64356" y="4021931"/>
            <a:ext cx="138094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Infrastructure requise: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1945305" y="4021931"/>
            <a:ext cx="251953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Ressources nécessaires pour le déploiement</a:t>
            </a:r>
            <a:endParaRPr lang="en-US" sz="1046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557713"/>
            <a:ext cx="171450" cy="1714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64356" y="4557713"/>
            <a:ext cx="37605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Coût: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940408" y="4557713"/>
            <a:ext cx="237872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Prix d'utilisation ou de déploiement</a:t>
            </a:r>
            <a:endParaRPr lang="en-US" sz="1046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879181"/>
            <a:ext cx="199746" cy="17145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592652" y="4879181"/>
            <a:ext cx="112315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Multilinguisme:</a:t>
            </a:r>
            <a:endParaRPr lang="en-US" sz="1046" dirty="0"/>
          </a:p>
        </p:txBody>
      </p:sp>
      <p:sp>
        <p:nvSpPr>
          <p:cNvPr id="22" name="Text 14"/>
          <p:cNvSpPr/>
          <p:nvPr/>
        </p:nvSpPr>
        <p:spPr>
          <a:xfrm>
            <a:off x="1715812" y="4879181"/>
            <a:ext cx="2749032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Support des langues africaines et françaises</a:t>
            </a:r>
            <a:endParaRPr lang="en-US" sz="1046" dirty="0"/>
          </a:p>
        </p:txBody>
      </p:sp>
      <p:sp>
        <p:nvSpPr>
          <p:cNvPr id="23" name="Shape 15"/>
          <p:cNvSpPr/>
          <p:nvPr/>
        </p:nvSpPr>
        <p:spPr>
          <a:xfrm>
            <a:off x="4679156" y="1757363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2031" y="1900238"/>
            <a:ext cx="3893344" cy="2571750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285750" y="5807869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26" name="Text 17"/>
          <p:cNvSpPr/>
          <p:nvPr/>
        </p:nvSpPr>
        <p:spPr>
          <a:xfrm>
            <a:off x="8020534" y="5807869"/>
            <a:ext cx="8377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Module 2 - 7/10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578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Démonstration Pratique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335881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Objectif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Observer en direct le fonctionnement des différents LLMs et comparer leurs réponses à des requêtes identiques pour mieux comprendre leurs particularités.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507456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Processus de démonstration</a:t>
            </a:r>
            <a:endParaRPr lang="en-US" sz="1575" dirty="0"/>
          </a:p>
        </p:txBody>
      </p:sp>
      <p:sp>
        <p:nvSpPr>
          <p:cNvPr id="8" name="Text 5"/>
          <p:cNvSpPr/>
          <p:nvPr/>
        </p:nvSpPr>
        <p:spPr>
          <a:xfrm>
            <a:off x="285750" y="2950369"/>
            <a:ext cx="417909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Sélection de requêtes représentatives (questions générales, spécifiques au Togo)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285750" y="3486150"/>
            <a:ext cx="4179094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Soumission des mêmes requêtes à différents modèles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285750" y="3836194"/>
            <a:ext cx="417909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Analyse comparative des réponses (précision, pertinence, style)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285750" y="4371975"/>
            <a:ext cx="4179094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Discussion des forces et faiblesses observées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285750" y="4722019"/>
            <a:ext cx="417909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Identification des cas d'usage optimaux pour chaque modèle</a:t>
            </a:r>
            <a:endParaRPr lang="en-US" sz="1046" dirty="0"/>
          </a:p>
        </p:txBody>
      </p:sp>
      <p:sp>
        <p:nvSpPr>
          <p:cNvPr id="13" name="Shape 10"/>
          <p:cNvSpPr/>
          <p:nvPr/>
        </p:nvSpPr>
        <p:spPr>
          <a:xfrm>
            <a:off x="4679156" y="1678781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4822031" y="1821656"/>
            <a:ext cx="3893344" cy="31432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469" y="1893094"/>
            <a:ext cx="214313" cy="171450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5179219" y="1893094"/>
            <a:ext cx="10633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Démonstration LLM</a:t>
            </a:r>
            <a:endParaRPr lang="en-US" sz="837" dirty="0"/>
          </a:p>
        </p:txBody>
      </p:sp>
      <p:sp>
        <p:nvSpPr>
          <p:cNvPr id="17" name="Shape 13"/>
          <p:cNvSpPr/>
          <p:nvPr/>
        </p:nvSpPr>
        <p:spPr>
          <a:xfrm>
            <a:off x="5664994" y="2243138"/>
            <a:ext cx="2943225" cy="485775"/>
          </a:xfrm>
          <a:prstGeom prst="rect">
            <a:avLst/>
          </a:prstGeom>
          <a:solidFill>
            <a:srgbClr val="4299E1"/>
          </a:solidFill>
          <a:ln/>
        </p:spPr>
      </p:sp>
      <p:sp>
        <p:nvSpPr>
          <p:cNvPr id="18" name="Text 14"/>
          <p:cNvSpPr/>
          <p:nvPr/>
        </p:nvSpPr>
        <p:spPr>
          <a:xfrm>
            <a:off x="5664994" y="2243138"/>
            <a:ext cx="2943225" cy="485775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Quelles sont les opportunités d'utilisation de l'IA dans l'agriculture au Togo? </a:t>
            </a:r>
            <a:endParaRPr lang="en-US" sz="837" dirty="0"/>
          </a:p>
        </p:txBody>
      </p:sp>
      <p:sp>
        <p:nvSpPr>
          <p:cNvPr id="19" name="Shape 15"/>
          <p:cNvSpPr/>
          <p:nvPr/>
        </p:nvSpPr>
        <p:spPr>
          <a:xfrm>
            <a:off x="4929188" y="2836069"/>
            <a:ext cx="2943225" cy="2371725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5036344" y="2914650"/>
            <a:ext cx="25476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L'agriculture togolaise peut bénéficier de l'IA de 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5036344" y="3086100"/>
            <a:ext cx="9049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plusieurs façons: 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5036344" y="3429000"/>
            <a:ext cx="23170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1. Diagnostic des maladies des cultures par 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5036344" y="3600450"/>
            <a:ext cx="921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analyse d'images </a:t>
            </a:r>
            <a:endParaRPr lang="en-US" sz="837" dirty="0"/>
          </a:p>
        </p:txBody>
      </p:sp>
      <p:sp>
        <p:nvSpPr>
          <p:cNvPr id="24" name="Text 20"/>
          <p:cNvSpPr/>
          <p:nvPr/>
        </p:nvSpPr>
        <p:spPr>
          <a:xfrm>
            <a:off x="5036344" y="3771900"/>
            <a:ext cx="244866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2. Prévisions météorologiques localisées pour </a:t>
            </a:r>
            <a:endParaRPr lang="en-US" sz="837" dirty="0"/>
          </a:p>
        </p:txBody>
      </p:sp>
      <p:sp>
        <p:nvSpPr>
          <p:cNvPr id="25" name="Text 21"/>
          <p:cNvSpPr/>
          <p:nvPr/>
        </p:nvSpPr>
        <p:spPr>
          <a:xfrm>
            <a:off x="5036344" y="3943350"/>
            <a:ext cx="1326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optimiser les plantations </a:t>
            </a:r>
            <a:endParaRPr lang="en-US" sz="837" dirty="0"/>
          </a:p>
        </p:txBody>
      </p:sp>
      <p:sp>
        <p:nvSpPr>
          <p:cNvPr id="26" name="Text 22"/>
          <p:cNvSpPr/>
          <p:nvPr/>
        </p:nvSpPr>
        <p:spPr>
          <a:xfrm>
            <a:off x="5036344" y="4114800"/>
            <a:ext cx="25668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3. Systèmes d'irrigation intelligents adaptés aux </a:t>
            </a:r>
            <a:endParaRPr lang="en-US" sz="837" dirty="0"/>
          </a:p>
        </p:txBody>
      </p:sp>
      <p:sp>
        <p:nvSpPr>
          <p:cNvPr id="27" name="Text 23"/>
          <p:cNvSpPr/>
          <p:nvPr/>
        </p:nvSpPr>
        <p:spPr>
          <a:xfrm>
            <a:off x="5036344" y="4286250"/>
            <a:ext cx="95578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conditions locales 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5036344" y="4457700"/>
            <a:ext cx="22959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4. Analyse des sols pour recommandations </a:t>
            </a:r>
            <a:endParaRPr lang="en-US" sz="837" dirty="0"/>
          </a:p>
        </p:txBody>
      </p:sp>
      <p:sp>
        <p:nvSpPr>
          <p:cNvPr id="29" name="Text 25"/>
          <p:cNvSpPr/>
          <p:nvPr/>
        </p:nvSpPr>
        <p:spPr>
          <a:xfrm>
            <a:off x="5036344" y="4629150"/>
            <a:ext cx="13262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d'engrais personnalisées </a:t>
            </a:r>
            <a:endParaRPr lang="en-US" sz="837" dirty="0"/>
          </a:p>
        </p:txBody>
      </p:sp>
      <p:sp>
        <p:nvSpPr>
          <p:cNvPr id="30" name="Text 26"/>
          <p:cNvSpPr/>
          <p:nvPr/>
        </p:nvSpPr>
        <p:spPr>
          <a:xfrm>
            <a:off x="5036344" y="4800600"/>
            <a:ext cx="27204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5. Suivi des prix du marché pour optimiser la vente </a:t>
            </a:r>
            <a:endParaRPr lang="en-US" sz="837" dirty="0"/>
          </a:p>
        </p:txBody>
      </p:sp>
      <p:sp>
        <p:nvSpPr>
          <p:cNvPr id="31" name="Text 27"/>
          <p:cNvSpPr/>
          <p:nvPr/>
        </p:nvSpPr>
        <p:spPr>
          <a:xfrm>
            <a:off x="5036344" y="4972050"/>
            <a:ext cx="6700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 produits </a:t>
            </a:r>
            <a:endParaRPr lang="en-US" sz="837" dirty="0"/>
          </a:p>
        </p:txBody>
      </p:sp>
      <p:sp>
        <p:nvSpPr>
          <p:cNvPr id="32" name="Shape 28"/>
          <p:cNvSpPr/>
          <p:nvPr/>
        </p:nvSpPr>
        <p:spPr>
          <a:xfrm>
            <a:off x="5664994" y="5314950"/>
            <a:ext cx="2943225" cy="485775"/>
          </a:xfrm>
          <a:prstGeom prst="rect">
            <a:avLst/>
          </a:prstGeom>
          <a:solidFill>
            <a:srgbClr val="4299E1"/>
          </a:solidFill>
          <a:ln/>
        </p:spPr>
      </p:sp>
      <p:sp>
        <p:nvSpPr>
          <p:cNvPr id="33" name="Text 29"/>
          <p:cNvSpPr/>
          <p:nvPr/>
        </p:nvSpPr>
        <p:spPr>
          <a:xfrm>
            <a:off x="5664994" y="5314950"/>
            <a:ext cx="2943225" cy="485775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Comment ces solutions peuvent-elles être accessibles aux petits agriculteurs? </a:t>
            </a:r>
            <a:endParaRPr lang="en-US" sz="837" dirty="0"/>
          </a:p>
        </p:txBody>
      </p:sp>
      <p:sp>
        <p:nvSpPr>
          <p:cNvPr id="34" name="Shape 30"/>
          <p:cNvSpPr/>
          <p:nvPr/>
        </p:nvSpPr>
        <p:spPr>
          <a:xfrm>
            <a:off x="4822031" y="3936206"/>
            <a:ext cx="3893344" cy="4572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35" name="Shape 31"/>
          <p:cNvSpPr/>
          <p:nvPr/>
        </p:nvSpPr>
        <p:spPr>
          <a:xfrm>
            <a:off x="4893469" y="4007644"/>
            <a:ext cx="3421856" cy="314325"/>
          </a:xfrm>
          <a:prstGeom prst="round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36" name="Shape 32"/>
          <p:cNvSpPr/>
          <p:nvPr/>
        </p:nvSpPr>
        <p:spPr>
          <a:xfrm>
            <a:off x="8386763" y="4036219"/>
            <a:ext cx="257175" cy="257175"/>
          </a:xfrm>
          <a:prstGeom prst="ellipse">
            <a:avLst/>
          </a:prstGeom>
          <a:solidFill>
            <a:srgbClr val="FF7E00"/>
          </a:solidFill>
          <a:ln/>
        </p:spPr>
      </p:sp>
      <p:pic>
        <p:nvPicPr>
          <p:cNvPr id="3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4107656"/>
            <a:ext cx="114300" cy="114300"/>
          </a:xfrm>
          <a:prstGeom prst="rect">
            <a:avLst/>
          </a:prstGeom>
        </p:spPr>
      </p:pic>
      <p:sp>
        <p:nvSpPr>
          <p:cNvPr id="38" name="Text 33"/>
          <p:cNvSpPr/>
          <p:nvPr/>
        </p:nvSpPr>
        <p:spPr>
          <a:xfrm>
            <a:off x="285750" y="5650706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39" name="Text 34"/>
          <p:cNvSpPr/>
          <p:nvPr/>
        </p:nvSpPr>
        <p:spPr>
          <a:xfrm>
            <a:off x="8020534" y="5650706"/>
            <a:ext cx="8377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Module 2 - 8/10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72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Exercice: Identifier les Cas d'Usage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335881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Objectif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Identifier les LLMs les plus adaptés à différents scénarios d'utilisation dans le contexte togolais, en tenant compte des contraintes et opportunités locales.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507456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Instructions</a:t>
            </a:r>
            <a:endParaRPr lang="en-US" sz="1575" dirty="0"/>
          </a:p>
        </p:txBody>
      </p:sp>
      <p:sp>
        <p:nvSpPr>
          <p:cNvPr id="8" name="Text 5"/>
          <p:cNvSpPr/>
          <p:nvPr/>
        </p:nvSpPr>
        <p:spPr>
          <a:xfrm>
            <a:off x="285750" y="2950369"/>
            <a:ext cx="4179094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Formez des groupes de 3-4 personnes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285750" y="3300413"/>
            <a:ext cx="4179094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Chaque groupe reçoit 3 scénarios d'utilisation différents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285750" y="3650456"/>
            <a:ext cx="417909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Pour chaque scénario, identifiez le LLM le plus adapté et justifiez votre choix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285750" y="4186238"/>
            <a:ext cx="4179094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Complétez le template pour chaque cas d'usage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285750" y="4536281"/>
            <a:ext cx="417909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Présentez vos conclusions au reste du groupe (5 minutes)</a:t>
            </a:r>
            <a:endParaRPr lang="en-US" sz="1046" dirty="0"/>
          </a:p>
        </p:txBody>
      </p:sp>
      <p:sp>
        <p:nvSpPr>
          <p:cNvPr id="13" name="Shape 10"/>
          <p:cNvSpPr/>
          <p:nvPr/>
        </p:nvSpPr>
        <p:spPr>
          <a:xfrm>
            <a:off x="4679156" y="1585913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31" y="1728788"/>
            <a:ext cx="3893344" cy="257175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285750" y="5464969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8020534" y="5464969"/>
            <a:ext cx="8377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Module 2 - 9/10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2025-07-17T16:57:49Z</dcterms:created>
  <dcterms:modified xsi:type="dcterms:W3CDTF">2025-07-17T16:57:49Z</dcterms:modified>
</cp:coreProperties>
</file>